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5" r:id="rId9"/>
    <p:sldId id="287" r:id="rId10"/>
    <p:sldId id="288" r:id="rId11"/>
    <p:sldId id="267" r:id="rId12"/>
    <p:sldId id="268" r:id="rId13"/>
    <p:sldId id="270" r:id="rId14"/>
    <p:sldId id="271" r:id="rId15"/>
    <p:sldId id="273" r:id="rId16"/>
    <p:sldId id="277" r:id="rId17"/>
    <p:sldId id="274" r:id="rId18"/>
    <p:sldId id="276" r:id="rId19"/>
    <p:sldId id="278" r:id="rId20"/>
    <p:sldId id="279" r:id="rId21"/>
    <p:sldId id="282" r:id="rId22"/>
    <p:sldId id="280" r:id="rId23"/>
    <p:sldId id="283" r:id="rId24"/>
    <p:sldId id="281" r:id="rId25"/>
    <p:sldId id="284" r:id="rId2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956" autoAdjust="0"/>
  </p:normalViewPr>
  <p:slideViewPr>
    <p:cSldViewPr>
      <p:cViewPr>
        <p:scale>
          <a:sx n="50" d="100"/>
          <a:sy n="50" d="100"/>
        </p:scale>
        <p:origin x="-1086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E1C88-FE8D-4A45-A075-DBC4B3C1695C}" type="datetimeFigureOut">
              <a:rPr lang="hr-HR" smtClean="0"/>
              <a:t>12.5.2019.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32F8B-1102-4F28-BC2B-6D4E3613BDBF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0380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Ranije</a:t>
            </a:r>
            <a:r>
              <a:rPr lang="hr-HR" baseline="0" dirty="0" smtClean="0"/>
              <a:t> ste se upoznali sa programskim slijedom. Prikazani primjer slijednog dijela dijagrama toka prikazuje izračun i ispis površine pravokutnog trokuta nakon unesenih duljina stranica. U navedenom primjeru problem nastaje ako stranice pripadajućih duljina ne mogu tvoriti U takvim situacijama koristimo grananja koja omogućavaju programu donošenje odluka na temelju postavljenih uvjeta.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786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Logičke </a:t>
            </a:r>
            <a:r>
              <a:rPr lang="it-IT" dirty="0" smtClean="0"/>
              <a:t> vrijednosti</a:t>
            </a:r>
            <a:r>
              <a:rPr lang="hr-HR" dirty="0" smtClean="0"/>
              <a:t>:</a:t>
            </a:r>
            <a:r>
              <a:rPr lang="it-IT" dirty="0" smtClean="0"/>
              <a:t> Istina -. TRUE (binarno 1) i Laž - FALSE (binarno 0)</a:t>
            </a:r>
            <a:r>
              <a:rPr lang="hr-HR" dirty="0" smtClean="0"/>
              <a:t> Njih možemo usporediti znakom jednakosti</a:t>
            </a:r>
            <a:r>
              <a:rPr lang="hr-HR" baseline="0" dirty="0" smtClean="0"/>
              <a:t> ili nejednakosti.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71596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Naredba if radi tako da se ispita uvjet i u skladu sa istinitom ili lažnom vrijednošću uvjetnog izraza izvršavaju naredbe. Ukoliko je izraz istinit, naredba ili blok naredbi , koje slijede, se izvršavaju. Ukoliko želimo koristiti blok naredbi, one moraju biti zatvorene unutar vitičastih zagrada.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2346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Ugniježđeni uvjeti se raspoređuju stepenasto. Neispunjenje bilo kojeg uvjeta uzrokuje napuštanje grananja . </a:t>
            </a:r>
          </a:p>
          <a:p>
            <a:r>
              <a:rPr lang="hr-HR" dirty="0" smtClean="0"/>
              <a:t>Ispunjenje posljednjeg uvjeta uzrokuje promjenu varijable. Upozoriti da je nebitan raspored logičkih izraza u ovim </a:t>
            </a:r>
            <a:r>
              <a:rPr lang="hr-HR" dirty="0" err="1" smtClean="0"/>
              <a:t>kokretnim</a:t>
            </a:r>
            <a:r>
              <a:rPr lang="hr-HR" dirty="0" smtClean="0"/>
              <a:t> uvjetima (</a:t>
            </a:r>
            <a:r>
              <a:rPr lang="hr-HR" dirty="0" err="1" smtClean="0"/>
              <a:t>komutativnost</a:t>
            </a:r>
            <a:r>
              <a:rPr lang="hr-HR" dirty="0" smtClean="0"/>
              <a:t>) Upozoriti na dodavanje biblioteke #include &lt;</a:t>
            </a:r>
            <a:r>
              <a:rPr lang="hr-HR" dirty="0" err="1" smtClean="0"/>
              <a:t>string.h</a:t>
            </a:r>
            <a:r>
              <a:rPr lang="hr-HR" dirty="0" smtClean="0"/>
              <a:t>&gt;</a:t>
            </a:r>
          </a:p>
          <a:p>
            <a:r>
              <a:rPr lang="hr-HR" dirty="0" smtClean="0"/>
              <a:t>Koja nam omogućava izmjenu niza znakova polja.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13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2902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Niz zasebnih uvjeta u istoj liniji i svi rezultiraju jednakom promjenom varijable. Upozoriti da je nebitan raspored logičkih izraza u ovim konkretnim uvjetima (</a:t>
            </a:r>
            <a:r>
              <a:rPr lang="hr-HR" dirty="0" err="1" smtClean="0"/>
              <a:t>komutativnost</a:t>
            </a:r>
            <a:r>
              <a:rPr lang="hr-HR" dirty="0" smtClean="0"/>
              <a:t>)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15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78418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De </a:t>
            </a:r>
            <a:r>
              <a:rPr lang="hr-HR" dirty="0" err="1" smtClean="0"/>
              <a:t>Morganova</a:t>
            </a:r>
            <a:r>
              <a:rPr lang="hr-HR" dirty="0" smtClean="0"/>
              <a:t> pravila</a:t>
            </a:r>
            <a:r>
              <a:rPr lang="hr-HR" baseline="0" dirty="0" smtClean="0"/>
              <a:t> i negacija relacijskih operatora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16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70686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 smtClean="0"/>
              <a:t>Napomena: Ugniježđeno grananje možemo zamijeniti logičkim operatorom &amp;&amp; jedino kada posljednji uvjet grananja rezultira nekim blokom naredbi. Također logički operator || koristimo kada niz grananja rezultira jednakim blokom naredbi.</a:t>
            </a:r>
            <a:endParaRPr lang="hr-HR" dirty="0" smtClean="0"/>
          </a:p>
          <a:p>
            <a:r>
              <a:rPr lang="hr-HR" dirty="0" smtClean="0"/>
              <a:t>Navedeni zadatak smo mogli </a:t>
            </a:r>
            <a:r>
              <a:rPr lang="hr-HR" dirty="0" err="1" smtClean="0"/>
              <a:t>rješiti</a:t>
            </a:r>
            <a:r>
              <a:rPr lang="hr-HR" dirty="0" smtClean="0"/>
              <a:t> i koristeći </a:t>
            </a:r>
            <a:r>
              <a:rPr lang="hr-HR" dirty="0" err="1" smtClean="0"/>
              <a:t>Heronovu</a:t>
            </a:r>
            <a:r>
              <a:rPr lang="hr-HR" dirty="0" smtClean="0"/>
              <a:t> formulu :</a:t>
            </a:r>
            <a:r>
              <a:rPr lang="en-US" dirty="0" err="1" smtClean="0"/>
              <a:t>sqrt</a:t>
            </a:r>
            <a:r>
              <a:rPr lang="en-US" dirty="0" smtClean="0"/>
              <a:t>(s*(s-a)*(s-b)*(s-c)) </a:t>
            </a:r>
            <a:r>
              <a:rPr lang="hr-HR" dirty="0" smtClean="0"/>
              <a:t>gdje je </a:t>
            </a:r>
            <a:r>
              <a:rPr lang="en-US" dirty="0" smtClean="0"/>
              <a:t> s=(</a:t>
            </a:r>
            <a:r>
              <a:rPr lang="en-US" dirty="0" err="1" smtClean="0"/>
              <a:t>a+b+c</a:t>
            </a:r>
            <a:r>
              <a:rPr lang="en-US" dirty="0" smtClean="0"/>
              <a:t>)/2 </a:t>
            </a:r>
            <a:r>
              <a:rPr lang="hr-HR" dirty="0" smtClean="0"/>
              <a:t>, gdje će rezultat biti potvrdan ako je pod korijenom pozitivna vrijednost.</a:t>
            </a:r>
          </a:p>
          <a:p>
            <a:endParaRPr lang="hr-HR" dirty="0" smtClean="0"/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19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70686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1 kao znak dopuštenja za ispis pohvalnice. Zadana vrijednost nek je 0.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22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52312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1 kao znak dopuštenja za ispis pohvalnice. Zadana vrijednost nek je 0. „=„ kao znak pridruživanja, „==„ kao znak usporedbe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23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52312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1 kao znak dopuštenja za ispis pohvalnice. Zadana vrijednost nek je 0.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24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52312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2F8B-1102-4F28-BC2B-6D4E3613BDBF}" type="slidenum">
              <a:rPr lang="hr-HR" smtClean="0"/>
              <a:t>25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52312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88A2-B994-4B8E-8943-FBC85256B836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C2013-F584-4ECF-B33D-7DF8F97D016F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AB82B-3EE8-40B8-84BC-8D9E29DF5473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A3C50-6260-4623-A38F-65C5C2AF7B71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A0B3-3258-4A4A-8A5C-2984E4B606B2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CDF5-6A54-4A53-A747-E21DC3C90EEB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A9055-8D32-48D2-93A9-91D0A9614E15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4EEC-B2FD-46C0-9A06-19DA18C9D953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C7463-A319-4EFD-89A9-37730F89DF81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9832-1527-4B62-B2F5-95BE24D1BA50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99AE-1024-4FCC-8835-246525C50067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9D43AE9-FBE6-4567-8391-EA10B73718AE}" type="datetime11">
              <a:rPr lang="hr-HR" smtClean="0"/>
              <a:t>19:19:36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8AF64BE-95B1-4200-A97A-31828337F234}" type="slidenum">
              <a:rPr lang="hr-HR" smtClean="0"/>
              <a:t>‹#›</a:t>
            </a:fld>
            <a:endParaRPr lang="hr-H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Jednostrano uvjetno grananje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Kristijana Paskvali</a:t>
            </a:r>
            <a:endParaRPr lang="hr-HR" dirty="0"/>
          </a:p>
        </p:txBody>
      </p:sp>
      <p:sp>
        <p:nvSpPr>
          <p:cNvPr id="6" name="Rezervirano mjesto datum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CE60-2C39-48AB-B5A6-095AC322383B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330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Ponavljane: Primjer slijeda</a:t>
            </a:r>
            <a:endParaRPr lang="hr-HR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1091-FBDC-4E65-B45E-57502E4F214C}" type="datetime11">
              <a:rPr lang="hr-HR" smtClean="0"/>
              <a:t>19:19:36</a:t>
            </a:fld>
            <a:endParaRPr lang="hr-H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387" y="685800"/>
            <a:ext cx="3678426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334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r>
              <a:rPr lang="hr-HR" dirty="0"/>
              <a:t>Logički izraz omogućuje usporedbe numeričkih vrijednosti, niza znakova i logičkih </a:t>
            </a:r>
            <a:r>
              <a:rPr lang="hr-HR" dirty="0" smtClean="0"/>
              <a:t>vrijednosti</a:t>
            </a:r>
          </a:p>
          <a:p>
            <a:pPr marL="18288" indent="0">
              <a:buNone/>
            </a:pPr>
            <a:endParaRPr lang="hr-HR" dirty="0"/>
          </a:p>
          <a:p>
            <a:pPr marL="18288" indent="0">
              <a:buNone/>
            </a:pPr>
            <a:r>
              <a:rPr lang="hr-HR" dirty="0"/>
              <a:t>Za usporedbu se služimo relacijskim operatorima </a:t>
            </a:r>
            <a:r>
              <a:rPr lang="hr-HR" dirty="0" smtClean="0"/>
              <a:t>(&lt;,&gt;,&lt;=,&gt;=,==,!=)</a:t>
            </a:r>
          </a:p>
          <a:p>
            <a:pPr marL="18288" indent="0">
              <a:buNone/>
            </a:pPr>
            <a:endParaRPr lang="hr-HR" dirty="0"/>
          </a:p>
          <a:p>
            <a:pPr marL="18288" indent="0">
              <a:buNone/>
            </a:pPr>
            <a:r>
              <a:rPr lang="hr-HR" dirty="0"/>
              <a:t>n</a:t>
            </a:r>
            <a:r>
              <a:rPr lang="hr-HR" dirty="0" smtClean="0"/>
              <a:t>pr.       </a:t>
            </a:r>
            <a:r>
              <a:rPr lang="hr-HR" dirty="0"/>
              <a:t>a</a:t>
            </a:r>
            <a:r>
              <a:rPr lang="hr-HR" dirty="0" smtClean="0"/>
              <a:t> != b</a:t>
            </a:r>
            <a:endParaRPr lang="hr-HR" dirty="0"/>
          </a:p>
          <a:p>
            <a:endParaRPr lang="hr-HR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Logički izraz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710BD-2C37-4161-B8C0-270F29907488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971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2133600" y="1700808"/>
            <a:ext cx="6096000" cy="3528392"/>
          </a:xfrm>
        </p:spPr>
        <p:txBody>
          <a:bodyPr>
            <a:normAutofit/>
          </a:bodyPr>
          <a:lstStyle/>
          <a:p>
            <a:r>
              <a:rPr lang="pl-PL" dirty="0"/>
              <a:t>u pseudokodu:  „Ako je </a:t>
            </a:r>
            <a:r>
              <a:rPr lang="pl-PL" dirty="0" smtClean="0"/>
              <a:t>izraz  </a:t>
            </a:r>
            <a:r>
              <a:rPr lang="pl-PL" dirty="0"/>
              <a:t>onda“,</a:t>
            </a:r>
          </a:p>
          <a:p>
            <a:r>
              <a:rPr lang="pl-PL" dirty="0"/>
              <a:t> u kodu: naredba </a:t>
            </a:r>
            <a:r>
              <a:rPr lang="pl-PL" dirty="0" smtClean="0"/>
              <a:t>..if (izraz)  </a:t>
            </a:r>
            <a:r>
              <a:rPr lang="pl-PL" dirty="0"/>
              <a:t>blok naredbi</a:t>
            </a:r>
            <a:r>
              <a:rPr lang="pl-PL" dirty="0" smtClean="0"/>
              <a:t>..</a:t>
            </a:r>
            <a:endParaRPr lang="hr-HR" dirty="0" smtClean="0"/>
          </a:p>
          <a:p>
            <a:r>
              <a:rPr lang="hr-HR" dirty="0" smtClean="0"/>
              <a:t>U dijagramu toka: </a:t>
            </a:r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pPr marL="18288" indent="0">
              <a:buNone/>
            </a:pPr>
            <a:r>
              <a:rPr lang="hr-HR" dirty="0" smtClean="0"/>
              <a:t>(u kodu izraz smještamo unutar oblih zagrada)</a:t>
            </a:r>
            <a:endParaRPr lang="hr-HR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539552" y="5013176"/>
            <a:ext cx="8136904" cy="1216496"/>
          </a:xfrm>
        </p:spPr>
        <p:txBody>
          <a:bodyPr>
            <a:normAutofit/>
          </a:bodyPr>
          <a:lstStyle/>
          <a:p>
            <a:r>
              <a:rPr lang="hr-HR" sz="4000" dirty="0" smtClean="0"/>
              <a:t>Logički uvjet sadrži logički izraz</a:t>
            </a:r>
            <a:endParaRPr lang="hr-HR" sz="4000" dirty="0"/>
          </a:p>
        </p:txBody>
      </p:sp>
      <p:sp>
        <p:nvSpPr>
          <p:cNvPr id="5" name="Dijagram toka: Odluka 4"/>
          <p:cNvSpPr/>
          <p:nvPr/>
        </p:nvSpPr>
        <p:spPr>
          <a:xfrm>
            <a:off x="4955339" y="2966156"/>
            <a:ext cx="1944217" cy="864096"/>
          </a:xfrm>
          <a:prstGeom prst="flowChartDecision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7" name="TekstniOkvir 6"/>
          <p:cNvSpPr txBox="1"/>
          <p:nvPr/>
        </p:nvSpPr>
        <p:spPr>
          <a:xfrm>
            <a:off x="5582641" y="321353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izraz</a:t>
            </a:r>
            <a:endParaRPr lang="hr-HR" dirty="0"/>
          </a:p>
        </p:txBody>
      </p:sp>
      <p:sp>
        <p:nvSpPr>
          <p:cNvPr id="9" name="Rezervirano mjesto datum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9A1-8A3D-467A-A23F-D77C290E79BA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5329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r>
              <a:rPr lang="hr-HR" dirty="0"/>
              <a:t>Jednostrano </a:t>
            </a:r>
            <a:r>
              <a:rPr lang="hr-HR" dirty="0" smtClean="0"/>
              <a:t>uvjetno grananje  </a:t>
            </a:r>
            <a:r>
              <a:rPr lang="hr-HR" dirty="0"/>
              <a:t>-&gt; programski blok se ili izvodi ili </a:t>
            </a:r>
            <a:r>
              <a:rPr lang="hr-HR" dirty="0" smtClean="0"/>
              <a:t>preskače</a:t>
            </a:r>
          </a:p>
          <a:p>
            <a:endParaRPr lang="hr-HR" dirty="0"/>
          </a:p>
          <a:p>
            <a:pPr marL="18288" indent="0">
              <a:buNone/>
            </a:pP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hr-H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 (uvjet)</a:t>
            </a:r>
          </a:p>
          <a:p>
            <a:pPr marL="18288" indent="0">
              <a:buNone/>
            </a:pP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hr-HR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{</a:t>
            </a:r>
          </a:p>
          <a:p>
            <a:pPr marL="18288" indent="0">
              <a:buNone/>
            </a:pPr>
            <a:r>
              <a:rPr lang="hr-H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blok naredbi</a:t>
            </a:r>
          </a:p>
          <a:p>
            <a:pPr marL="18288" indent="0">
              <a:buNone/>
            </a:pP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}</a:t>
            </a:r>
          </a:p>
          <a:p>
            <a:pPr marL="18288" indent="0">
              <a:buNone/>
            </a:pP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0    </a:t>
            </a: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naredba </a:t>
            </a:r>
            <a:r>
              <a:rPr lang="hr-HR" dirty="0" smtClean="0">
                <a:latin typeface="Consolas" panose="020B0609020204030204" pitchFamily="49" charset="0"/>
                <a:cs typeface="Consolas" panose="020B0609020204030204" pitchFamily="49" charset="0"/>
              </a:rPr>
              <a:t>iza bloka</a:t>
            </a:r>
            <a:endParaRPr lang="hr-H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539552" y="4876800"/>
            <a:ext cx="8136904" cy="914400"/>
          </a:xfrm>
        </p:spPr>
        <p:txBody>
          <a:bodyPr>
            <a:normAutofit fontScale="90000"/>
          </a:bodyPr>
          <a:lstStyle/>
          <a:p>
            <a:r>
              <a:rPr lang="hr-HR" sz="4000" dirty="0" smtClean="0"/>
              <a:t>Oblik jednostranog uvjetnog grananja</a:t>
            </a:r>
            <a:endParaRPr lang="hr-HR" sz="4000" dirty="0"/>
          </a:p>
        </p:txBody>
      </p:sp>
      <p:cxnSp>
        <p:nvCxnSpPr>
          <p:cNvPr id="5" name="Ravni poveznik 4"/>
          <p:cNvCxnSpPr/>
          <p:nvPr/>
        </p:nvCxnSpPr>
        <p:spPr>
          <a:xfrm flipH="1">
            <a:off x="3419872" y="2420888"/>
            <a:ext cx="417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ni poveznik 11"/>
          <p:cNvCxnSpPr/>
          <p:nvPr/>
        </p:nvCxnSpPr>
        <p:spPr>
          <a:xfrm>
            <a:off x="3419872" y="2420888"/>
            <a:ext cx="0" cy="6480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ni poveznik sa strelicom 13"/>
          <p:cNvCxnSpPr/>
          <p:nvPr/>
        </p:nvCxnSpPr>
        <p:spPr>
          <a:xfrm>
            <a:off x="3419872" y="3068960"/>
            <a:ext cx="1152128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ni poveznik 15"/>
          <p:cNvCxnSpPr/>
          <p:nvPr/>
        </p:nvCxnSpPr>
        <p:spPr>
          <a:xfrm>
            <a:off x="7416316" y="3109446"/>
            <a:ext cx="3240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ni poveznik 16"/>
          <p:cNvCxnSpPr/>
          <p:nvPr/>
        </p:nvCxnSpPr>
        <p:spPr>
          <a:xfrm>
            <a:off x="7740352" y="3109446"/>
            <a:ext cx="0" cy="6480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ni poveznik sa strelicom 27"/>
          <p:cNvCxnSpPr/>
          <p:nvPr/>
        </p:nvCxnSpPr>
        <p:spPr>
          <a:xfrm flipH="1">
            <a:off x="6804248" y="3715725"/>
            <a:ext cx="936106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ni poveznik 31"/>
          <p:cNvCxnSpPr/>
          <p:nvPr/>
        </p:nvCxnSpPr>
        <p:spPr>
          <a:xfrm flipH="1">
            <a:off x="3049255" y="2096852"/>
            <a:ext cx="7876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ni poveznik 32"/>
          <p:cNvCxnSpPr/>
          <p:nvPr/>
        </p:nvCxnSpPr>
        <p:spPr>
          <a:xfrm>
            <a:off x="3049253" y="2096852"/>
            <a:ext cx="1" cy="18362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ni poveznik sa strelicom 33"/>
          <p:cNvCxnSpPr/>
          <p:nvPr/>
        </p:nvCxnSpPr>
        <p:spPr>
          <a:xfrm>
            <a:off x="3049254" y="3933056"/>
            <a:ext cx="787641" cy="0"/>
          </a:xfrm>
          <a:prstGeom prst="straightConnector1">
            <a:avLst/>
          </a:prstGeom>
          <a:ln w="317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3AE1-C25D-4023-A1A4-6F1222E24D93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3020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3"/>
            <a:ext cx="6480719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683568" y="4293096"/>
            <a:ext cx="7543800" cy="2073878"/>
          </a:xfrm>
        </p:spPr>
        <p:txBody>
          <a:bodyPr>
            <a:normAutofit fontScale="90000"/>
          </a:bodyPr>
          <a:lstStyle/>
          <a:p>
            <a:r>
              <a:rPr lang="vi-VN" sz="2000" dirty="0"/>
              <a:t>o</a:t>
            </a:r>
            <a:r>
              <a:rPr lang="vi-VN" sz="2400" dirty="0"/>
              <a:t>	Ako je vrijednost uvjeta logička istina (true, 1), izvodi se blok naredbi koji se nalazi iza naredbe if</a:t>
            </a:r>
            <a:r>
              <a:rPr lang="vi-VN" sz="2400" dirty="0" smtClean="0"/>
              <a:t>.</a:t>
            </a:r>
            <a:r>
              <a:rPr lang="hr-HR" sz="2400" dirty="0" smtClean="0"/>
              <a:t/>
            </a:r>
            <a:br>
              <a:rPr lang="hr-HR" sz="2400" dirty="0" smtClean="0"/>
            </a:br>
            <a:r>
              <a:rPr lang="vi-VN" sz="2400" dirty="0"/>
              <a:t/>
            </a:r>
            <a:br>
              <a:rPr lang="vi-VN" sz="2400" dirty="0"/>
            </a:br>
            <a:r>
              <a:rPr lang="vi-VN" sz="2400" dirty="0"/>
              <a:t>o	Ako je vrijednost uvjeta logička neistina (false, 0), blok naredbi iza naredbe if se preskače i izvođenje se nastavlja od prve naredbe iza bloka.</a:t>
            </a:r>
            <a:r>
              <a:rPr lang="vi-VN" sz="2000" dirty="0"/>
              <a:t/>
            </a:r>
            <a:br>
              <a:rPr lang="vi-VN" sz="2000" dirty="0"/>
            </a:br>
            <a:endParaRPr lang="hr-HR" sz="2000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66E0F-9D66-4791-8078-7FE77BF1E655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1290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836712"/>
            <a:ext cx="4896544" cy="3384376"/>
          </a:xfrm>
          <a:prstGeom prst="rect">
            <a:avLst/>
          </a:prstGeom>
          <a:noFill/>
        </p:spPr>
      </p:pic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827208" cy="914400"/>
          </a:xfrm>
        </p:spPr>
        <p:txBody>
          <a:bodyPr>
            <a:normAutofit fontScale="90000"/>
          </a:bodyPr>
          <a:lstStyle/>
          <a:p>
            <a:r>
              <a:rPr lang="hr-HR" sz="3600" dirty="0" smtClean="0"/>
              <a:t>Prezentiranje jednostranog uvjetnog grananja dijagramom toka</a:t>
            </a:r>
            <a:endParaRPr lang="hr-HR" sz="3600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884E-6A32-47B4-81FF-FFF962BA2EE3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7433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55576" y="2060848"/>
            <a:ext cx="7543800" cy="2866256"/>
          </a:xfrm>
        </p:spPr>
        <p:txBody>
          <a:bodyPr/>
          <a:lstStyle/>
          <a:p>
            <a:r>
              <a:rPr lang="hr-HR" sz="4400" dirty="0"/>
              <a:t>Primjer 1: </a:t>
            </a:r>
            <a:r>
              <a:rPr lang="hr-HR" sz="4400" dirty="0" smtClean="0"/>
              <a:t>Unesite </a:t>
            </a:r>
            <a:r>
              <a:rPr lang="hr-HR" sz="4400" dirty="0"/>
              <a:t>broj litara goriva u automobilu. Ako je broj manji od 3, </a:t>
            </a:r>
            <a:r>
              <a:rPr lang="hr-HR" sz="4400" dirty="0" smtClean="0"/>
              <a:t>ispiši:”Natoči gorivo”. </a:t>
            </a:r>
            <a:br>
              <a:rPr lang="hr-HR" sz="4400" dirty="0" smtClean="0"/>
            </a:br>
            <a:r>
              <a:rPr lang="hr-HR" sz="4400" dirty="0" smtClean="0"/>
              <a:t>Ispiši:”Produži </a:t>
            </a:r>
            <a:r>
              <a:rPr lang="hr-HR" sz="4400" dirty="0"/>
              <a:t>prema Solinu</a:t>
            </a:r>
            <a:r>
              <a:rPr lang="hr-HR" sz="4400" dirty="0" smtClean="0"/>
              <a:t>.”</a:t>
            </a:r>
            <a:endParaRPr lang="hr-HR" sz="440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2701-C874-4091-9D58-8DE5DF9438FF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9643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Dijagram toka</a:t>
            </a:r>
            <a:endParaRPr lang="hr-HR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20688"/>
            <a:ext cx="3695700" cy="407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BE0F3-5394-4AAE-953F-3569AF5EDA95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0253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8288" indent="0">
              <a:buNone/>
            </a:pPr>
            <a:endParaRPr lang="hr-HR" sz="3600" dirty="0" smtClean="0"/>
          </a:p>
          <a:p>
            <a:pPr marL="18288" indent="0">
              <a:buNone/>
            </a:pPr>
            <a:r>
              <a:rPr lang="hr-HR" sz="3600" dirty="0"/>
              <a:t> </a:t>
            </a:r>
            <a:r>
              <a:rPr lang="hr-HR" sz="3600" dirty="0" smtClean="0"/>
              <a:t> </a:t>
            </a:r>
            <a:r>
              <a:rPr lang="hr-HR" sz="3600" dirty="0" err="1" smtClean="0"/>
              <a:t>br</a:t>
            </a:r>
            <a:r>
              <a:rPr lang="hr-HR" sz="3600" dirty="0" smtClean="0"/>
              <a:t>=2</a:t>
            </a:r>
            <a:endParaRPr lang="hr-HR" sz="3600" dirty="0"/>
          </a:p>
          <a:p>
            <a:pPr marL="18288" indent="0">
              <a:buNone/>
            </a:pPr>
            <a:r>
              <a:rPr lang="hr-HR" sz="3600" dirty="0"/>
              <a:t>  </a:t>
            </a:r>
            <a:r>
              <a:rPr lang="hr-HR" sz="3600" dirty="0" err="1"/>
              <a:t>if</a:t>
            </a:r>
            <a:r>
              <a:rPr lang="hr-HR" sz="3600" dirty="0"/>
              <a:t> (</a:t>
            </a:r>
            <a:r>
              <a:rPr lang="hr-HR" sz="3600" dirty="0" err="1"/>
              <a:t>br</a:t>
            </a:r>
            <a:r>
              <a:rPr lang="hr-HR" sz="3600" dirty="0"/>
              <a:t> &lt;3</a:t>
            </a:r>
            <a:r>
              <a:rPr lang="hr-HR" sz="3600" dirty="0" smtClean="0"/>
              <a:t>):</a:t>
            </a:r>
            <a:endParaRPr lang="hr-HR" sz="3600" dirty="0"/>
          </a:p>
          <a:p>
            <a:pPr marL="18288" indent="0">
              <a:buNone/>
            </a:pPr>
            <a:r>
              <a:rPr lang="hr-HR" sz="3600" dirty="0"/>
              <a:t>   </a:t>
            </a:r>
            <a:r>
              <a:rPr lang="hr-HR" sz="3600" dirty="0" smtClean="0"/>
              <a:t>    </a:t>
            </a:r>
            <a:r>
              <a:rPr lang="hr-HR" sz="3600" dirty="0" err="1" smtClean="0"/>
              <a:t>print</a:t>
            </a:r>
            <a:r>
              <a:rPr lang="hr-HR" sz="3600" dirty="0" smtClean="0"/>
              <a:t>("</a:t>
            </a:r>
            <a:r>
              <a:rPr lang="hr-HR" sz="3600" dirty="0" err="1"/>
              <a:t>Natoci</a:t>
            </a:r>
            <a:r>
              <a:rPr lang="hr-HR" sz="3600" dirty="0"/>
              <a:t> </a:t>
            </a:r>
            <a:r>
              <a:rPr lang="hr-HR" sz="3600" dirty="0" smtClean="0"/>
              <a:t>gorivo!");</a:t>
            </a:r>
            <a:endParaRPr lang="hr-HR" sz="3600" dirty="0"/>
          </a:p>
          <a:p>
            <a:pPr marL="18288" indent="0">
              <a:buNone/>
            </a:pPr>
            <a:endParaRPr lang="hr-HR" sz="3600" dirty="0"/>
          </a:p>
          <a:p>
            <a:pPr marL="18288" indent="0">
              <a:buNone/>
            </a:pPr>
            <a:r>
              <a:rPr lang="hr-HR" sz="3600" dirty="0"/>
              <a:t>  </a:t>
            </a:r>
            <a:r>
              <a:rPr lang="hr-HR" sz="3600" dirty="0" err="1" smtClean="0"/>
              <a:t>print</a:t>
            </a:r>
            <a:r>
              <a:rPr lang="hr-HR" sz="3600" dirty="0" smtClean="0"/>
              <a:t>("</a:t>
            </a:r>
            <a:r>
              <a:rPr lang="hr-HR" sz="3600" dirty="0" err="1" smtClean="0"/>
              <a:t>Produzi</a:t>
            </a:r>
            <a:r>
              <a:rPr lang="hr-HR" sz="3600" dirty="0" smtClean="0"/>
              <a:t> </a:t>
            </a:r>
            <a:r>
              <a:rPr lang="hr-HR" sz="3600" dirty="0"/>
              <a:t>prema Solinu</a:t>
            </a:r>
            <a:r>
              <a:rPr lang="hr-HR" sz="3600" dirty="0" smtClean="0"/>
              <a:t>.");</a:t>
            </a:r>
            <a:endParaRPr lang="hr-HR" sz="3600" dirty="0"/>
          </a:p>
          <a:p>
            <a:endParaRPr lang="hr-HR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Kod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9CB7-E1AE-43A7-9F99-75774F15BF5C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339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755576" y="2276872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200" dirty="0" smtClean="0"/>
              <a:t>Primjer 2. Osmislite program koji provjerava mogu li tri unesene duljine stranica tvoriti trokut.</a:t>
            </a:r>
            <a:endParaRPr lang="hr-HR" sz="3200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FE9C-1C7D-429C-9A17-F067A355FDCE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937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77240" y="5661248"/>
            <a:ext cx="7543800" cy="648072"/>
          </a:xfrm>
        </p:spPr>
        <p:txBody>
          <a:bodyPr/>
          <a:lstStyle/>
          <a:p>
            <a:r>
              <a:rPr lang="hr-HR" sz="3200" dirty="0" smtClean="0"/>
              <a:t>Ugniježđeno jednostrano grananje</a:t>
            </a:r>
            <a:endParaRPr lang="hr-HR" sz="3200" dirty="0"/>
          </a:p>
        </p:txBody>
      </p:sp>
      <p:sp>
        <p:nvSpPr>
          <p:cNvPr id="6" name="Pravokutnik 5"/>
          <p:cNvSpPr/>
          <p:nvPr/>
        </p:nvSpPr>
        <p:spPr>
          <a:xfrm>
            <a:off x="394157" y="26687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400" dirty="0" smtClean="0"/>
              <a:t>Ako su ispunjeni svi navedeni uvjeti trokut se može načiniti</a:t>
            </a:r>
            <a:endParaRPr lang="hr-HR" sz="2400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E6A0-7491-49A5-9710-142FA01A49CC}" type="datetime11">
              <a:rPr lang="hr-HR" smtClean="0"/>
              <a:t>19:19:36</a:t>
            </a:fld>
            <a:endParaRPr lang="hr-HR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6336704" cy="425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55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1403648" y="4653136"/>
            <a:ext cx="6624736" cy="576064"/>
          </a:xfrm>
        </p:spPr>
        <p:txBody>
          <a:bodyPr/>
          <a:lstStyle/>
          <a:p>
            <a:r>
              <a:rPr lang="hr-HR" sz="3200" dirty="0" smtClean="0"/>
              <a:t>Ugniježđeno jednostrano grananje</a:t>
            </a:r>
            <a:endParaRPr lang="hr-HR" sz="3200" dirty="0"/>
          </a:p>
        </p:txBody>
      </p:sp>
      <p:sp>
        <p:nvSpPr>
          <p:cNvPr id="6" name="Pravokutnik 5"/>
          <p:cNvSpPr/>
          <p:nvPr/>
        </p:nvSpPr>
        <p:spPr>
          <a:xfrm>
            <a:off x="394157" y="26687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400" dirty="0" smtClean="0"/>
              <a:t>Ako su ispunjeni svi navedeni uvjeti trokut se može načiniti</a:t>
            </a:r>
            <a:endParaRPr lang="hr-HR" sz="2400" dirty="0"/>
          </a:p>
        </p:txBody>
      </p:sp>
      <p:sp>
        <p:nvSpPr>
          <p:cNvPr id="5" name="Pravokutnik 4"/>
          <p:cNvSpPr/>
          <p:nvPr/>
        </p:nvSpPr>
        <p:spPr>
          <a:xfrm>
            <a:off x="2276726" y="728537"/>
            <a:ext cx="517559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000" dirty="0"/>
              <a:t> </a:t>
            </a:r>
            <a:r>
              <a:rPr lang="hr-HR" sz="2000" dirty="0" smtClean="0"/>
              <a:t>   a=3</a:t>
            </a:r>
            <a:endParaRPr lang="hr-HR" sz="2000" dirty="0"/>
          </a:p>
          <a:p>
            <a:r>
              <a:rPr lang="hr-HR" sz="2000" dirty="0"/>
              <a:t>    b=4</a:t>
            </a:r>
          </a:p>
          <a:p>
            <a:r>
              <a:rPr lang="hr-HR" sz="2000" dirty="0"/>
              <a:t>    c=5</a:t>
            </a:r>
          </a:p>
          <a:p>
            <a:r>
              <a:rPr lang="hr-HR" sz="2000" dirty="0"/>
              <a:t>    trokut="Ne može se načiniti trokut"</a:t>
            </a:r>
          </a:p>
          <a:p>
            <a:r>
              <a:rPr lang="hr-HR" sz="2000" dirty="0"/>
              <a:t>    </a:t>
            </a:r>
            <a:r>
              <a:rPr lang="hr-HR" sz="2000" dirty="0" err="1"/>
              <a:t>if</a:t>
            </a:r>
            <a:r>
              <a:rPr lang="hr-HR" sz="2000" dirty="0"/>
              <a:t> (a + b &gt;= c):</a:t>
            </a:r>
          </a:p>
          <a:p>
            <a:r>
              <a:rPr lang="hr-HR" sz="2000" dirty="0"/>
              <a:t>        </a:t>
            </a:r>
            <a:r>
              <a:rPr lang="hr-HR" sz="2000" dirty="0" err="1"/>
              <a:t>if</a:t>
            </a:r>
            <a:r>
              <a:rPr lang="hr-HR" sz="2000" dirty="0"/>
              <a:t> (a + c &gt;= b):</a:t>
            </a:r>
          </a:p>
          <a:p>
            <a:r>
              <a:rPr lang="hr-HR" sz="2000" dirty="0"/>
              <a:t>            </a:t>
            </a:r>
            <a:r>
              <a:rPr lang="hr-HR" sz="2000" dirty="0" err="1"/>
              <a:t>if</a:t>
            </a:r>
            <a:r>
              <a:rPr lang="hr-HR" sz="2000" dirty="0"/>
              <a:t> (b + c &gt;= a):</a:t>
            </a:r>
          </a:p>
          <a:p>
            <a:r>
              <a:rPr lang="hr-HR" sz="2000" dirty="0"/>
              <a:t>                trokut="Može se </a:t>
            </a:r>
            <a:r>
              <a:rPr lang="hr-HR" sz="2000" dirty="0" smtClean="0"/>
              <a:t>načiniti trokut</a:t>
            </a:r>
            <a:r>
              <a:rPr lang="hr-HR" sz="2000" dirty="0"/>
              <a:t>"</a:t>
            </a:r>
          </a:p>
          <a:p>
            <a:r>
              <a:rPr lang="hr-HR" sz="2000" dirty="0"/>
              <a:t>   </a:t>
            </a:r>
            <a:endParaRPr lang="hr-HR" sz="2000" dirty="0" smtClean="0"/>
          </a:p>
          <a:p>
            <a:r>
              <a:rPr lang="hr-HR" sz="2000" dirty="0"/>
              <a:t> </a:t>
            </a:r>
            <a:r>
              <a:rPr lang="hr-HR" sz="2000" dirty="0" smtClean="0"/>
              <a:t>   </a:t>
            </a:r>
            <a:r>
              <a:rPr lang="hr-HR" sz="2000" dirty="0" err="1"/>
              <a:t>print</a:t>
            </a:r>
            <a:r>
              <a:rPr lang="hr-HR" sz="2000" dirty="0"/>
              <a:t>(trokut)</a:t>
            </a:r>
            <a:endParaRPr lang="hr-HR" sz="2000" dirty="0"/>
          </a:p>
          <a:p>
            <a:r>
              <a:rPr lang="hr-HR" sz="2000" b="1" dirty="0" smtClean="0"/>
              <a:t>                          </a:t>
            </a:r>
            <a:r>
              <a:rPr lang="hr-HR" dirty="0" smtClean="0"/>
              <a:t>      </a:t>
            </a:r>
            <a:endParaRPr lang="hr-HR" dirty="0" smtClean="0"/>
          </a:p>
        </p:txBody>
      </p:sp>
      <p:sp>
        <p:nvSpPr>
          <p:cNvPr id="7" name="Pravokutnik 6"/>
          <p:cNvSpPr/>
          <p:nvPr/>
        </p:nvSpPr>
        <p:spPr>
          <a:xfrm>
            <a:off x="2051720" y="1988840"/>
            <a:ext cx="4797006" cy="151216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DD76-DBAE-40CD-AF3C-2CC3B518C800}" type="datetime11">
              <a:rPr lang="hr-HR" smtClean="0"/>
              <a:t>23:11:49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814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77240" y="5661248"/>
            <a:ext cx="7543800" cy="648072"/>
          </a:xfrm>
        </p:spPr>
        <p:txBody>
          <a:bodyPr/>
          <a:lstStyle/>
          <a:p>
            <a:r>
              <a:rPr lang="hr-HR" sz="3200" dirty="0" smtClean="0"/>
              <a:t>Niz uvjeta jednake posljedice</a:t>
            </a:r>
            <a:endParaRPr lang="hr-HR" sz="3200" dirty="0"/>
          </a:p>
        </p:txBody>
      </p:sp>
      <p:sp>
        <p:nvSpPr>
          <p:cNvPr id="6" name="Pravokutnik 5"/>
          <p:cNvSpPr/>
          <p:nvPr/>
        </p:nvSpPr>
        <p:spPr>
          <a:xfrm>
            <a:off x="1259632" y="836712"/>
            <a:ext cx="18438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200" dirty="0" smtClean="0"/>
              <a:t>Ako je ispunjen barem jedan   uvjet trokut NIJE moguće načiniti</a:t>
            </a:r>
            <a:endParaRPr lang="hr-HR" sz="3200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8719-2E7F-44CC-BA99-FBFA224DA113}" type="datetime11">
              <a:rPr lang="hr-HR" smtClean="0"/>
              <a:t>19:19:36</a:t>
            </a:fld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81808"/>
            <a:ext cx="3072224" cy="473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60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77240" y="5968156"/>
            <a:ext cx="7543800" cy="557188"/>
          </a:xfrm>
        </p:spPr>
        <p:txBody>
          <a:bodyPr/>
          <a:lstStyle/>
          <a:p>
            <a:r>
              <a:rPr lang="hr-HR" sz="3200" dirty="0" smtClean="0"/>
              <a:t>Niz uvjeta jednake posljedice</a:t>
            </a:r>
            <a:endParaRPr lang="hr-HR" sz="3200" dirty="0"/>
          </a:p>
        </p:txBody>
      </p:sp>
      <p:sp>
        <p:nvSpPr>
          <p:cNvPr id="6" name="Pravokutnik 5"/>
          <p:cNvSpPr/>
          <p:nvPr/>
        </p:nvSpPr>
        <p:spPr>
          <a:xfrm>
            <a:off x="323528" y="332656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400" dirty="0" smtClean="0"/>
              <a:t>Ako je ispunjen barem jedan   uvjet trokut se ne može načiniti</a:t>
            </a:r>
            <a:endParaRPr lang="hr-HR" sz="2400" dirty="0"/>
          </a:p>
        </p:txBody>
      </p:sp>
      <p:sp>
        <p:nvSpPr>
          <p:cNvPr id="4" name="Pravokutnik 3"/>
          <p:cNvSpPr/>
          <p:nvPr/>
        </p:nvSpPr>
        <p:spPr>
          <a:xfrm>
            <a:off x="1043608" y="2564904"/>
            <a:ext cx="5832648" cy="24482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C5BA3-BF85-455A-BCA1-54091E701F97}" type="datetime11">
              <a:rPr lang="hr-HR" smtClean="0"/>
              <a:t>23:42:41</a:t>
            </a:fld>
            <a:endParaRPr lang="hr-HR" dirty="0"/>
          </a:p>
        </p:txBody>
      </p:sp>
      <p:sp>
        <p:nvSpPr>
          <p:cNvPr id="7" name="Pravokutnik 6"/>
          <p:cNvSpPr/>
          <p:nvPr/>
        </p:nvSpPr>
        <p:spPr>
          <a:xfrm>
            <a:off x="1331640" y="1052736"/>
            <a:ext cx="60486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400" dirty="0"/>
              <a:t>a=3</a:t>
            </a:r>
          </a:p>
          <a:p>
            <a:r>
              <a:rPr lang="hr-HR" sz="2400" dirty="0"/>
              <a:t>b=4</a:t>
            </a:r>
          </a:p>
          <a:p>
            <a:r>
              <a:rPr lang="hr-HR" sz="2400" dirty="0"/>
              <a:t>c=5</a:t>
            </a:r>
          </a:p>
          <a:p>
            <a:r>
              <a:rPr lang="hr-HR" sz="2400" dirty="0"/>
              <a:t>trokut="Može se načiniti trokut"</a:t>
            </a:r>
          </a:p>
          <a:p>
            <a:r>
              <a:rPr lang="hr-HR" sz="2400" dirty="0" err="1"/>
              <a:t>if</a:t>
            </a:r>
            <a:r>
              <a:rPr lang="hr-HR" sz="2400" dirty="0"/>
              <a:t> (a + b &lt; c):</a:t>
            </a:r>
          </a:p>
          <a:p>
            <a:r>
              <a:rPr lang="hr-HR" sz="2400" dirty="0"/>
              <a:t>    trokut="Ne može se načiniti trokut"</a:t>
            </a:r>
          </a:p>
          <a:p>
            <a:r>
              <a:rPr lang="hr-HR" sz="2400" dirty="0" err="1"/>
              <a:t>if</a:t>
            </a:r>
            <a:r>
              <a:rPr lang="hr-HR" sz="2400" dirty="0"/>
              <a:t> (a + c &lt; b):</a:t>
            </a:r>
          </a:p>
          <a:p>
            <a:r>
              <a:rPr lang="hr-HR" sz="2400" dirty="0"/>
              <a:t>    trokut="Ne može se načiniti trokut"</a:t>
            </a:r>
          </a:p>
          <a:p>
            <a:r>
              <a:rPr lang="hr-HR" sz="2400" dirty="0" err="1"/>
              <a:t>if</a:t>
            </a:r>
            <a:r>
              <a:rPr lang="hr-HR" sz="2400" dirty="0"/>
              <a:t> (b + c &lt; a):</a:t>
            </a:r>
          </a:p>
          <a:p>
            <a:r>
              <a:rPr lang="hr-HR" sz="2400" dirty="0"/>
              <a:t>    trokut="Ne može se načiniti trokut"</a:t>
            </a:r>
          </a:p>
          <a:p>
            <a:r>
              <a:rPr lang="hr-HR" sz="2400" dirty="0"/>
              <a:t>                </a:t>
            </a:r>
          </a:p>
          <a:p>
            <a:r>
              <a:rPr lang="hr-HR" sz="2400" dirty="0" err="1"/>
              <a:t>print</a:t>
            </a:r>
            <a:r>
              <a:rPr lang="hr-HR" sz="2400" dirty="0"/>
              <a:t>(trokut)</a:t>
            </a:r>
          </a:p>
        </p:txBody>
      </p:sp>
    </p:spTree>
    <p:extLst>
      <p:ext uri="{BB962C8B-B14F-4D97-AF65-F5344CB8AC3E}">
        <p14:creationId xmlns:p14="http://schemas.microsoft.com/office/powerpoint/2010/main" val="186022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539552" y="685801"/>
            <a:ext cx="8208912" cy="4039343"/>
          </a:xfrm>
        </p:spPr>
        <p:txBody>
          <a:bodyPr/>
          <a:lstStyle/>
          <a:p>
            <a:pPr marL="18288" indent="0">
              <a:buNone/>
            </a:pPr>
            <a:endParaRPr lang="hr-HR" sz="1800" dirty="0" smtClean="0"/>
          </a:p>
          <a:p>
            <a:pPr marL="18288" indent="0">
              <a:buNone/>
            </a:pPr>
            <a:endParaRPr lang="hr-HR" sz="1800" dirty="0" smtClean="0"/>
          </a:p>
          <a:p>
            <a:pPr marL="18288" indent="0">
              <a:buNone/>
            </a:pPr>
            <a:endParaRPr lang="hr-HR" sz="1800" dirty="0"/>
          </a:p>
          <a:p>
            <a:pPr marL="18288" indent="0">
              <a:buNone/>
            </a:pPr>
            <a:endParaRPr lang="hr-HR" sz="1800" dirty="0" smtClean="0"/>
          </a:p>
          <a:p>
            <a:pPr marL="18288" indent="0">
              <a:buNone/>
            </a:pPr>
            <a:endParaRPr lang="hr-HR" sz="1800" dirty="0"/>
          </a:p>
          <a:p>
            <a:pPr marL="18288" indent="0">
              <a:buNone/>
            </a:pPr>
            <a:r>
              <a:rPr lang="hr-HR" sz="1800" dirty="0" smtClean="0"/>
              <a:t>D</a:t>
            </a:r>
            <a:r>
              <a:rPr lang="pt-BR" sz="1800" dirty="0" smtClean="0"/>
              <a:t>e Morgan-ov</a:t>
            </a:r>
            <a:r>
              <a:rPr lang="hr-HR" sz="1800" dirty="0" smtClean="0"/>
              <a:t>a pravila</a:t>
            </a:r>
            <a:r>
              <a:rPr lang="pt-BR" sz="1800" dirty="0" smtClean="0"/>
              <a:t> </a:t>
            </a:r>
            <a:r>
              <a:rPr lang="pt-BR" sz="1800" dirty="0"/>
              <a:t>:</a:t>
            </a:r>
          </a:p>
          <a:p>
            <a:pPr marL="18288" indent="0">
              <a:buNone/>
            </a:pPr>
            <a:r>
              <a:rPr lang="pt-BR" sz="1800" dirty="0"/>
              <a:t>     _____   _   _</a:t>
            </a:r>
          </a:p>
          <a:p>
            <a:pPr marL="18288" indent="0">
              <a:buNone/>
            </a:pPr>
            <a:r>
              <a:rPr lang="pt-BR" sz="1800" dirty="0"/>
              <a:t>     A + B = A </a:t>
            </a:r>
            <a:r>
              <a:rPr lang="hr-HR" sz="1800" dirty="0" smtClean="0"/>
              <a:t>*</a:t>
            </a:r>
            <a:r>
              <a:rPr lang="pt-BR" sz="1800" dirty="0" smtClean="0"/>
              <a:t> </a:t>
            </a:r>
            <a:r>
              <a:rPr lang="pt-BR" sz="1800" dirty="0"/>
              <a:t>B</a:t>
            </a:r>
          </a:p>
          <a:p>
            <a:pPr marL="18288" indent="0">
              <a:buNone/>
            </a:pPr>
            <a:r>
              <a:rPr lang="pt-BR" sz="1800" dirty="0"/>
              <a:t>     _____   _   _</a:t>
            </a:r>
          </a:p>
          <a:p>
            <a:pPr marL="18288" indent="0">
              <a:buNone/>
            </a:pPr>
            <a:r>
              <a:rPr lang="pt-BR" sz="1800" dirty="0"/>
              <a:t>     A </a:t>
            </a:r>
            <a:r>
              <a:rPr lang="hr-HR" sz="1800" dirty="0" smtClean="0"/>
              <a:t>*</a:t>
            </a:r>
            <a:r>
              <a:rPr lang="pt-BR" sz="1800" dirty="0" smtClean="0"/>
              <a:t> </a:t>
            </a:r>
            <a:r>
              <a:rPr lang="pt-BR" sz="1800" dirty="0"/>
              <a:t>B = A + </a:t>
            </a:r>
            <a:r>
              <a:rPr lang="pt-BR" sz="1800" dirty="0" smtClean="0"/>
              <a:t>B</a:t>
            </a:r>
            <a:endParaRPr lang="hr-HR" sz="1800" dirty="0" smtClean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200" dirty="0"/>
              <a:t>Podsjetimo se svojstava negacije logičkih i relacijskih operatora</a:t>
            </a:r>
            <a:r>
              <a:rPr lang="hr-HR" sz="3200" dirty="0" smtClean="0"/>
              <a:t>:</a:t>
            </a:r>
            <a:endParaRPr lang="hr-HR" sz="3200" dirty="0"/>
          </a:p>
        </p:txBody>
      </p:sp>
      <p:graphicFrame>
        <p:nvGraphicFramePr>
          <p:cNvPr id="4" name="Tablic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39787"/>
              </p:ext>
            </p:extLst>
          </p:nvPr>
        </p:nvGraphicFramePr>
        <p:xfrm>
          <a:off x="1547664" y="409208"/>
          <a:ext cx="60960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944216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Operator</a:t>
                      </a:r>
                    </a:p>
                    <a:p>
                      <a:pPr algn="ctr"/>
                      <a:r>
                        <a:rPr lang="hr-HR" dirty="0" smtClean="0"/>
                        <a:t>&gt; </a:t>
                      </a:r>
                    </a:p>
                    <a:p>
                      <a:pPr algn="ctr"/>
                      <a:r>
                        <a:rPr lang="hr-HR" dirty="0" smtClean="0"/>
                        <a:t>&lt; </a:t>
                      </a:r>
                    </a:p>
                    <a:p>
                      <a:pPr algn="ctr"/>
                      <a:r>
                        <a:rPr lang="hr-HR" dirty="0" smtClean="0"/>
                        <a:t>&gt;=</a:t>
                      </a:r>
                    </a:p>
                    <a:p>
                      <a:pPr algn="ctr"/>
                      <a:r>
                        <a:rPr lang="hr-HR" dirty="0" smtClean="0"/>
                        <a:t>&lt;=</a:t>
                      </a:r>
                    </a:p>
                    <a:p>
                      <a:pPr algn="ctr"/>
                      <a:r>
                        <a:rPr lang="hr-HR" dirty="0" smtClean="0"/>
                        <a:t>==</a:t>
                      </a:r>
                    </a:p>
                    <a:p>
                      <a:pPr algn="ctr"/>
                      <a:r>
                        <a:rPr lang="hr-HR" dirty="0" smtClean="0"/>
                        <a:t>!= </a:t>
                      </a:r>
                      <a:endParaRPr lang="hr-H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Suprotni operator</a:t>
                      </a:r>
                    </a:p>
                    <a:p>
                      <a:pPr algn="ctr"/>
                      <a:r>
                        <a:rPr lang="hr-HR" dirty="0" smtClean="0"/>
                        <a:t> &lt;=</a:t>
                      </a:r>
                    </a:p>
                    <a:p>
                      <a:pPr algn="ctr"/>
                      <a:r>
                        <a:rPr lang="hr-HR" dirty="0" smtClean="0"/>
                        <a:t> &gt;=</a:t>
                      </a:r>
                    </a:p>
                    <a:p>
                      <a:pPr algn="ctr"/>
                      <a:r>
                        <a:rPr lang="hr-HR" dirty="0" smtClean="0"/>
                        <a:t> &lt;</a:t>
                      </a:r>
                    </a:p>
                    <a:p>
                      <a:pPr algn="ctr"/>
                      <a:r>
                        <a:rPr lang="hr-HR" dirty="0" smtClean="0"/>
                        <a:t> &gt;</a:t>
                      </a:r>
                    </a:p>
                    <a:p>
                      <a:pPr algn="ctr"/>
                      <a:r>
                        <a:rPr lang="hr-HR" dirty="0" smtClean="0"/>
                        <a:t> !=</a:t>
                      </a:r>
                    </a:p>
                    <a:p>
                      <a:pPr algn="ctr"/>
                      <a:r>
                        <a:rPr lang="hr-HR" dirty="0" smtClean="0"/>
                        <a:t> ==</a:t>
                      </a:r>
                      <a:endParaRPr lang="hr-H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C8136-77DA-41DF-A115-7BB71F8501B1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149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459038" y="5605006"/>
            <a:ext cx="85054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b="1" dirty="0" smtClean="0"/>
              <a:t>Rješenje zadatka uz korištenje jednog logičkog  uvjeta sa složenijim logičkim izrazom:</a:t>
            </a:r>
            <a:endParaRPr lang="hr-HR" sz="2800" b="1" dirty="0"/>
          </a:p>
        </p:txBody>
      </p:sp>
      <p:sp>
        <p:nvSpPr>
          <p:cNvPr id="3" name="Pravokutnik 2"/>
          <p:cNvSpPr/>
          <p:nvPr/>
        </p:nvSpPr>
        <p:spPr>
          <a:xfrm>
            <a:off x="332914" y="764704"/>
            <a:ext cx="848755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800" dirty="0" smtClean="0"/>
              <a:t>Navedeni prvi primjer ugniježđenih serijskih uvjeta možemo  pojednostaviti logičkim izrazom :</a:t>
            </a:r>
            <a:endParaRPr lang="hr-HR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vi-VN" sz="2800" dirty="0" smtClean="0"/>
          </a:p>
          <a:p>
            <a:r>
              <a:rPr lang="hr-HR" sz="2800" b="1" dirty="0" smtClean="0"/>
              <a:t>       </a:t>
            </a:r>
            <a:r>
              <a:rPr lang="hr-HR" sz="2800" b="1" dirty="0" err="1" smtClean="0"/>
              <a:t>If</a:t>
            </a:r>
            <a:r>
              <a:rPr lang="vi-VN" sz="2800" b="1" dirty="0" smtClean="0"/>
              <a:t>(a </a:t>
            </a:r>
            <a:r>
              <a:rPr lang="vi-VN" sz="2800" b="1" dirty="0" smtClean="0"/>
              <a:t>+ b &gt;</a:t>
            </a:r>
            <a:r>
              <a:rPr lang="hr-HR" sz="2800" b="1" dirty="0" smtClean="0"/>
              <a:t>=</a:t>
            </a:r>
            <a:r>
              <a:rPr lang="vi-VN" sz="2800" b="1" dirty="0" smtClean="0"/>
              <a:t> c </a:t>
            </a:r>
            <a:r>
              <a:rPr lang="hr-HR" sz="2800" b="1" dirty="0" err="1" smtClean="0"/>
              <a:t>and</a:t>
            </a:r>
            <a:r>
              <a:rPr lang="hr-HR" sz="2800" b="1" dirty="0" smtClean="0"/>
              <a:t> </a:t>
            </a:r>
            <a:r>
              <a:rPr lang="vi-VN" sz="2800" b="1" dirty="0" smtClean="0"/>
              <a:t>a </a:t>
            </a:r>
            <a:r>
              <a:rPr lang="vi-VN" sz="2800" b="1" dirty="0" smtClean="0"/>
              <a:t>+ c &gt;</a:t>
            </a:r>
            <a:r>
              <a:rPr lang="hr-HR" sz="2800" b="1" dirty="0" smtClean="0"/>
              <a:t>=</a:t>
            </a:r>
            <a:r>
              <a:rPr lang="vi-VN" sz="2800" b="1" dirty="0" smtClean="0"/>
              <a:t> b </a:t>
            </a:r>
            <a:r>
              <a:rPr lang="hr-HR" sz="2800" b="1" dirty="0" err="1" smtClean="0"/>
              <a:t>and</a:t>
            </a:r>
            <a:r>
              <a:rPr lang="hr-HR" sz="2800" b="1" dirty="0" smtClean="0"/>
              <a:t> </a:t>
            </a:r>
            <a:r>
              <a:rPr lang="vi-VN" sz="2800" b="1" dirty="0" smtClean="0"/>
              <a:t>c </a:t>
            </a:r>
            <a:r>
              <a:rPr lang="vi-VN" sz="2800" b="1" dirty="0" smtClean="0"/>
              <a:t>+ b &gt;</a:t>
            </a:r>
            <a:r>
              <a:rPr lang="hr-HR" sz="2800" b="1" dirty="0" smtClean="0"/>
              <a:t>=</a:t>
            </a:r>
            <a:r>
              <a:rPr lang="vi-VN" sz="2800" b="1" dirty="0" smtClean="0"/>
              <a:t> a</a:t>
            </a:r>
            <a:r>
              <a:rPr lang="vi-VN" sz="2800" b="1" dirty="0" smtClean="0"/>
              <a:t>)</a:t>
            </a:r>
            <a:r>
              <a:rPr lang="hr-HR" sz="2800" b="1" dirty="0" smtClean="0"/>
              <a:t>:</a:t>
            </a:r>
            <a:endParaRPr lang="hr-HR" sz="2800" b="1" dirty="0" smtClean="0"/>
          </a:p>
          <a:p>
            <a:endParaRPr lang="vi-VN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800" dirty="0" smtClean="0"/>
              <a:t>Navedeni drugi primjer paralelnih uvjeta možemo zamijeniti pojednostavljenim logičkim izrazom:</a:t>
            </a:r>
            <a:endParaRPr lang="hr-HR" sz="2800" dirty="0" smtClean="0"/>
          </a:p>
          <a:p>
            <a:endParaRPr lang="vi-VN" sz="2800" dirty="0" smtClean="0"/>
          </a:p>
          <a:p>
            <a:r>
              <a:rPr lang="hr-HR" sz="2800" dirty="0" smtClean="0"/>
              <a:t>              </a:t>
            </a:r>
            <a:r>
              <a:rPr lang="en-US" sz="2800" b="1" dirty="0"/>
              <a:t>if(a + b &lt; c or a + c &lt; b or b + c &lt; a):</a:t>
            </a:r>
          </a:p>
          <a:p>
            <a:r>
              <a:rPr lang="en-US" sz="2800" b="1" dirty="0"/>
              <a:t>    </a:t>
            </a:r>
            <a:endParaRPr lang="vi-VN" sz="2800" b="1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7B02-B9DF-4E6D-BA9D-340BB473B4CA}" type="datetime11">
              <a:rPr lang="hr-HR" smtClean="0"/>
              <a:t>23:46:06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1323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ic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32374"/>
              </p:ext>
            </p:extLst>
          </p:nvPr>
        </p:nvGraphicFramePr>
        <p:xfrm>
          <a:off x="107504" y="484914"/>
          <a:ext cx="8784976" cy="3952198"/>
        </p:xfrm>
        <a:graphic>
          <a:graphicData uri="http://schemas.openxmlformats.org/drawingml/2006/table">
            <a:tbl>
              <a:tblPr firstRow="1" firstCol="1" bandRow="1"/>
              <a:tblGrid>
                <a:gridCol w="4392488"/>
                <a:gridCol w="4392488"/>
              </a:tblGrid>
              <a:tr h="3952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a=3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b=4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c=5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trokut="Ne može se načiniti</a:t>
                      </a:r>
                      <a:r>
                        <a:rPr lang="hr-HR" sz="2000" baseline="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trokut"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</a:t>
                      </a:r>
                      <a:r>
                        <a:rPr lang="hr-HR" sz="20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if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(a + b &gt;= c):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    </a:t>
                      </a:r>
                      <a:r>
                        <a:rPr lang="hr-HR" sz="20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if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(a + c &gt;= b):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        </a:t>
                      </a:r>
                      <a:r>
                        <a:rPr lang="hr-HR" sz="20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if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(b + c &gt;= a):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            trokut="Može se načiniti trokut"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</a:t>
                      </a:r>
                      <a:r>
                        <a:rPr lang="hr-HR" sz="20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print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(trokut)</a:t>
                      </a:r>
                      <a:endParaRPr lang="hr-HR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466" marR="68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trokut="Može se načiniti trokut"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if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(a + b &lt; c):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trokut="Ne može se načiniti trokut"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if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(a + c &lt; b):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trokut="Ne može se načiniti trokut"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err="1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if</a:t>
                      </a: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(b + c &lt; a):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MS Mincho"/>
                          <a:cs typeface="Times New Roman"/>
                        </a:rPr>
                        <a:t>    trokut="Ne može se načiniti trokut"</a:t>
                      </a:r>
                      <a:endParaRPr lang="hr-HR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466" marR="68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Pravokutnik 3"/>
          <p:cNvSpPr/>
          <p:nvPr/>
        </p:nvSpPr>
        <p:spPr>
          <a:xfrm>
            <a:off x="251520" y="4861818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 smtClean="0"/>
              <a:t>Kodovi izgledaju dosta slično uz naglasak na razliku u logičkim izrazima</a:t>
            </a:r>
            <a:endParaRPr lang="hr-HR" sz="2800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5F41-4E63-4BCE-97D7-3F063F25E9A5}" type="datetime11">
              <a:rPr lang="hr-HR" smtClean="0"/>
              <a:t>00:52:07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5238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79512" y="685801"/>
            <a:ext cx="8856984" cy="3657599"/>
          </a:xfrm>
        </p:spPr>
        <p:txBody>
          <a:bodyPr/>
          <a:lstStyle/>
          <a:p>
            <a:pPr marL="18288" indent="0">
              <a:buNone/>
            </a:pPr>
            <a:r>
              <a:rPr lang="hr-HR" sz="2400" b="1" dirty="0" err="1" smtClean="0"/>
              <a:t>not</a:t>
            </a:r>
            <a:r>
              <a:rPr lang="pt-BR" sz="1800" dirty="0" smtClean="0"/>
              <a:t> </a:t>
            </a:r>
            <a:r>
              <a:rPr lang="pt-BR" sz="1800" dirty="0"/>
              <a:t>(a + b </a:t>
            </a:r>
            <a:r>
              <a:rPr lang="pt-BR" sz="1800" dirty="0" smtClean="0"/>
              <a:t>&gt;</a:t>
            </a:r>
            <a:r>
              <a:rPr lang="hr-HR" sz="1800" dirty="0" smtClean="0"/>
              <a:t>=</a:t>
            </a:r>
            <a:r>
              <a:rPr lang="pt-BR" sz="1800" dirty="0" smtClean="0"/>
              <a:t> </a:t>
            </a:r>
            <a:r>
              <a:rPr lang="pt-BR" sz="1800" dirty="0"/>
              <a:t>c </a:t>
            </a:r>
            <a:r>
              <a:rPr lang="hr-HR" sz="1800" dirty="0" err="1" smtClean="0"/>
              <a:t>and</a:t>
            </a:r>
            <a:r>
              <a:rPr lang="hr-HR" sz="1800" dirty="0" smtClean="0"/>
              <a:t> </a:t>
            </a:r>
            <a:r>
              <a:rPr lang="pt-BR" sz="1800" dirty="0" smtClean="0"/>
              <a:t>a </a:t>
            </a:r>
            <a:r>
              <a:rPr lang="pt-BR" sz="1800" dirty="0"/>
              <a:t>+ c </a:t>
            </a:r>
            <a:r>
              <a:rPr lang="pt-BR" sz="1800" dirty="0" smtClean="0"/>
              <a:t>&gt;</a:t>
            </a:r>
            <a:r>
              <a:rPr lang="hr-HR" sz="1800" dirty="0" smtClean="0"/>
              <a:t>=</a:t>
            </a:r>
            <a:r>
              <a:rPr lang="pt-BR" sz="1800" dirty="0" smtClean="0"/>
              <a:t> </a:t>
            </a:r>
            <a:r>
              <a:rPr lang="pt-BR" sz="1800" dirty="0"/>
              <a:t>b </a:t>
            </a:r>
            <a:r>
              <a:rPr lang="pt-BR" sz="1800" dirty="0" smtClean="0"/>
              <a:t>and</a:t>
            </a:r>
            <a:r>
              <a:rPr lang="hr-HR" sz="1800" dirty="0" smtClean="0"/>
              <a:t> </a:t>
            </a:r>
            <a:r>
              <a:rPr lang="pt-BR" sz="1800" dirty="0" smtClean="0"/>
              <a:t>c </a:t>
            </a:r>
            <a:r>
              <a:rPr lang="pt-BR" sz="1800" dirty="0"/>
              <a:t>+ b </a:t>
            </a:r>
            <a:r>
              <a:rPr lang="pt-BR" sz="1800" dirty="0" smtClean="0"/>
              <a:t>&gt;</a:t>
            </a:r>
            <a:r>
              <a:rPr lang="hr-HR" sz="1800" dirty="0" smtClean="0"/>
              <a:t>=</a:t>
            </a:r>
            <a:r>
              <a:rPr lang="pt-BR" sz="1800" dirty="0" smtClean="0"/>
              <a:t> </a:t>
            </a:r>
            <a:r>
              <a:rPr lang="pt-BR" sz="1800" dirty="0"/>
              <a:t>a) = (a + b </a:t>
            </a:r>
            <a:r>
              <a:rPr lang="pt-BR" sz="1800" dirty="0" smtClean="0"/>
              <a:t>&lt; </a:t>
            </a:r>
            <a:r>
              <a:rPr lang="pt-BR" sz="1800" dirty="0"/>
              <a:t>c </a:t>
            </a:r>
            <a:r>
              <a:rPr lang="hr-HR" sz="1800" dirty="0" smtClean="0"/>
              <a:t>or</a:t>
            </a:r>
            <a:r>
              <a:rPr lang="pt-BR" sz="1800" dirty="0" smtClean="0"/>
              <a:t> </a:t>
            </a:r>
            <a:r>
              <a:rPr lang="pt-BR" sz="1800" dirty="0"/>
              <a:t>a + c </a:t>
            </a:r>
            <a:r>
              <a:rPr lang="pt-BR" sz="1800" dirty="0" smtClean="0"/>
              <a:t>&lt;b </a:t>
            </a:r>
            <a:r>
              <a:rPr lang="pt-BR" sz="1800" dirty="0"/>
              <a:t>or </a:t>
            </a:r>
            <a:r>
              <a:rPr lang="pt-BR" sz="1800" dirty="0"/>
              <a:t>c + b </a:t>
            </a:r>
            <a:r>
              <a:rPr lang="pt-BR" sz="1800" dirty="0" smtClean="0"/>
              <a:t>&lt; </a:t>
            </a:r>
            <a:r>
              <a:rPr lang="pt-BR" sz="1800" dirty="0"/>
              <a:t>a</a:t>
            </a:r>
            <a:r>
              <a:rPr lang="pt-BR" sz="1800" dirty="0" smtClean="0"/>
              <a:t>)</a:t>
            </a:r>
            <a:endParaRPr lang="hr-HR" sz="1800" dirty="0" smtClean="0"/>
          </a:p>
          <a:p>
            <a:endParaRPr lang="hr-HR" sz="1800" dirty="0"/>
          </a:p>
          <a:p>
            <a:endParaRPr lang="pt-BR" sz="1800" dirty="0"/>
          </a:p>
          <a:p>
            <a:pPr marL="18288" indent="0">
              <a:buNone/>
            </a:pPr>
            <a:r>
              <a:rPr lang="hr-HR" sz="2400" b="1" dirty="0" err="1" smtClean="0"/>
              <a:t>not</a:t>
            </a:r>
            <a:r>
              <a:rPr lang="pt-BR" sz="1800" dirty="0" smtClean="0"/>
              <a:t> </a:t>
            </a:r>
            <a:r>
              <a:rPr lang="pt-BR" sz="1800" dirty="0"/>
              <a:t>(a + b </a:t>
            </a:r>
            <a:r>
              <a:rPr lang="pt-BR" sz="1800" dirty="0" smtClean="0"/>
              <a:t>&lt; </a:t>
            </a:r>
            <a:r>
              <a:rPr lang="pt-BR" sz="1800" dirty="0" smtClean="0"/>
              <a:t>c</a:t>
            </a:r>
            <a:r>
              <a:rPr lang="hr-HR" sz="1800" dirty="0" smtClean="0"/>
              <a:t> </a:t>
            </a:r>
            <a:r>
              <a:rPr lang="pt-BR" sz="1800" dirty="0" smtClean="0"/>
              <a:t>or</a:t>
            </a:r>
            <a:r>
              <a:rPr lang="hr-HR" sz="1800" dirty="0" smtClean="0"/>
              <a:t> </a:t>
            </a:r>
            <a:r>
              <a:rPr lang="pt-BR" sz="1800" dirty="0" smtClean="0"/>
              <a:t>a </a:t>
            </a:r>
            <a:r>
              <a:rPr lang="pt-BR" sz="1800" dirty="0"/>
              <a:t>+ c </a:t>
            </a:r>
            <a:r>
              <a:rPr lang="pt-BR" sz="1800" dirty="0" smtClean="0"/>
              <a:t>&lt; </a:t>
            </a:r>
            <a:r>
              <a:rPr lang="pt-BR" sz="1800" dirty="0"/>
              <a:t>b </a:t>
            </a:r>
            <a:r>
              <a:rPr lang="pt-BR" sz="1800" dirty="0"/>
              <a:t>or </a:t>
            </a:r>
            <a:r>
              <a:rPr lang="pt-BR" sz="1800" dirty="0"/>
              <a:t>c + b </a:t>
            </a:r>
            <a:r>
              <a:rPr lang="pt-BR" sz="1800" dirty="0" smtClean="0"/>
              <a:t>&lt; </a:t>
            </a:r>
            <a:r>
              <a:rPr lang="pt-BR" sz="1800" dirty="0"/>
              <a:t>a) = (a + b </a:t>
            </a:r>
            <a:r>
              <a:rPr lang="pt-BR" sz="1800" dirty="0" smtClean="0"/>
              <a:t>&gt;</a:t>
            </a:r>
            <a:r>
              <a:rPr lang="hr-HR" sz="1800" dirty="0" smtClean="0"/>
              <a:t>=</a:t>
            </a:r>
            <a:r>
              <a:rPr lang="pt-BR" sz="1800" dirty="0" smtClean="0"/>
              <a:t> </a:t>
            </a:r>
            <a:r>
              <a:rPr lang="pt-BR" sz="1800" dirty="0"/>
              <a:t>c </a:t>
            </a:r>
            <a:r>
              <a:rPr lang="pt-BR" sz="1800" dirty="0" smtClean="0"/>
              <a:t>and</a:t>
            </a:r>
            <a:r>
              <a:rPr lang="hr-HR" sz="1800" dirty="0" smtClean="0"/>
              <a:t> </a:t>
            </a:r>
            <a:r>
              <a:rPr lang="pt-BR" sz="1800" dirty="0" smtClean="0"/>
              <a:t>a </a:t>
            </a:r>
            <a:r>
              <a:rPr lang="pt-BR" sz="1800" dirty="0"/>
              <a:t>+ c </a:t>
            </a:r>
            <a:r>
              <a:rPr lang="pt-BR" sz="1800" dirty="0" smtClean="0"/>
              <a:t>&gt;</a:t>
            </a:r>
            <a:r>
              <a:rPr lang="hr-HR" sz="1800" dirty="0" smtClean="0"/>
              <a:t>=</a:t>
            </a:r>
            <a:r>
              <a:rPr lang="pt-BR" sz="1800" dirty="0" smtClean="0"/>
              <a:t> </a:t>
            </a:r>
            <a:r>
              <a:rPr lang="pt-BR" sz="1800" dirty="0"/>
              <a:t>b </a:t>
            </a:r>
            <a:r>
              <a:rPr lang="pt-BR" sz="1800" dirty="0" smtClean="0"/>
              <a:t>and</a:t>
            </a:r>
            <a:r>
              <a:rPr lang="hr-HR" sz="1800" dirty="0" smtClean="0"/>
              <a:t> </a:t>
            </a:r>
            <a:r>
              <a:rPr lang="pt-BR" sz="1800" dirty="0" smtClean="0"/>
              <a:t>c </a:t>
            </a:r>
            <a:r>
              <a:rPr lang="pt-BR" sz="1800" dirty="0"/>
              <a:t>+ b </a:t>
            </a:r>
            <a:r>
              <a:rPr lang="pt-BR" sz="1800" dirty="0" smtClean="0"/>
              <a:t>&gt;</a:t>
            </a:r>
            <a:r>
              <a:rPr lang="hr-HR" sz="1800" dirty="0" smtClean="0"/>
              <a:t>=</a:t>
            </a:r>
            <a:r>
              <a:rPr lang="pt-BR" sz="1800" dirty="0" smtClean="0"/>
              <a:t> </a:t>
            </a:r>
            <a:r>
              <a:rPr lang="pt-BR" sz="1800" dirty="0"/>
              <a:t>a)</a:t>
            </a:r>
          </a:p>
          <a:p>
            <a:endParaRPr lang="hr-HR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200" dirty="0"/>
              <a:t>Uvjet može biti jednostavan relacijski izraz ili kombinacija izraza spojenih s logičkim operatorima.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9CD1-43DB-44A5-8DA5-19BC7EAFC2EB}" type="datetime11">
              <a:rPr lang="hr-HR" smtClean="0"/>
              <a:t>00:49:17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1119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475656" y="685801"/>
            <a:ext cx="7056784" cy="3657599"/>
          </a:xfrm>
        </p:spPr>
        <p:txBody>
          <a:bodyPr/>
          <a:lstStyle/>
          <a:p>
            <a:pPr marL="18288" indent="0">
              <a:buNone/>
            </a:pPr>
            <a:r>
              <a:rPr lang="hr-HR" dirty="0"/>
              <a:t>	</a:t>
            </a:r>
            <a:r>
              <a:rPr lang="hr-HR" sz="3200" dirty="0"/>
              <a:t>Od unesena tri broja (a,b,c) ispiši najmanji (min).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Zadatak 1.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7603-BB17-47BB-B113-1128CB6735CA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376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475656" y="332657"/>
            <a:ext cx="7056784" cy="4320480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hr-HR" sz="3200" dirty="0" smtClean="0"/>
              <a:t>a,b,c</a:t>
            </a:r>
            <a:endParaRPr lang="hr-HR" sz="3200" dirty="0"/>
          </a:p>
          <a:p>
            <a:pPr marL="18288" indent="0">
              <a:buNone/>
            </a:pPr>
            <a:r>
              <a:rPr lang="hr-HR" sz="3200" dirty="0" smtClean="0"/>
              <a:t>min=a</a:t>
            </a:r>
            <a:endParaRPr lang="hr-HR" sz="3200" dirty="0"/>
          </a:p>
          <a:p>
            <a:pPr marL="18288" indent="0">
              <a:buNone/>
            </a:pPr>
            <a:r>
              <a:rPr lang="hr-HR" sz="3200" dirty="0"/>
              <a:t>if (b&lt;min)</a:t>
            </a:r>
          </a:p>
          <a:p>
            <a:pPr marL="18288" indent="0">
              <a:buNone/>
            </a:pPr>
            <a:r>
              <a:rPr lang="hr-HR" sz="3200" dirty="0" smtClean="0"/>
              <a:t>min=b</a:t>
            </a:r>
            <a:endParaRPr lang="hr-HR" sz="3200" dirty="0"/>
          </a:p>
          <a:p>
            <a:pPr marL="18288" indent="0">
              <a:buNone/>
            </a:pPr>
            <a:r>
              <a:rPr lang="hr-HR" sz="3200" dirty="0"/>
              <a:t>if (c&lt;min)</a:t>
            </a:r>
          </a:p>
          <a:p>
            <a:pPr marL="18288" indent="0">
              <a:buNone/>
            </a:pPr>
            <a:r>
              <a:rPr lang="hr-HR" sz="3200" dirty="0" smtClean="0"/>
              <a:t>min=c</a:t>
            </a:r>
            <a:endParaRPr lang="hr-HR" sz="3200" dirty="0"/>
          </a:p>
          <a:p>
            <a:pPr marL="18288" indent="0">
              <a:buNone/>
            </a:pPr>
            <a:r>
              <a:rPr lang="hr-HR" sz="3200" dirty="0" err="1" smtClean="0"/>
              <a:t>print</a:t>
            </a:r>
            <a:r>
              <a:rPr lang="hr-HR" sz="3200" dirty="0" smtClean="0"/>
              <a:t>("Najmanji </a:t>
            </a:r>
            <a:r>
              <a:rPr lang="hr-HR" sz="3200" dirty="0"/>
              <a:t>je </a:t>
            </a:r>
            <a:r>
              <a:rPr lang="hr-HR" sz="3200" dirty="0" smtClean="0"/>
              <a:t> ",</a:t>
            </a:r>
            <a:r>
              <a:rPr lang="hr-HR" sz="3200" dirty="0"/>
              <a:t>min</a:t>
            </a:r>
            <a:r>
              <a:rPr lang="hr-HR" sz="3200" dirty="0" smtClean="0"/>
              <a:t>)</a:t>
            </a:r>
            <a:endParaRPr lang="hr-HR" sz="3200" dirty="0"/>
          </a:p>
          <a:p>
            <a:pPr marL="18288" indent="0">
              <a:buNone/>
            </a:pPr>
            <a:endParaRPr lang="hr-HR" sz="3200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Prijedlog rješenja1.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DEC75-9F87-4D4C-9F13-8E5D313C7B09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6670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475656" y="685801"/>
            <a:ext cx="7056784" cy="3657599"/>
          </a:xfrm>
        </p:spPr>
        <p:txBody>
          <a:bodyPr/>
          <a:lstStyle/>
          <a:p>
            <a:pPr marL="18288" lvl="0" indent="0">
              <a:buNone/>
            </a:pPr>
            <a:r>
              <a:rPr lang="hr-HR" dirty="0"/>
              <a:t>	</a:t>
            </a:r>
            <a:r>
              <a:rPr lang="hr-HR" sz="3200" dirty="0">
                <a:effectLst/>
              </a:rPr>
              <a:t>Ako učenik ima manje od 5 neopravdanih izostanaka i odličan uspjeh, ispiši </a:t>
            </a:r>
            <a:r>
              <a:rPr lang="hr-HR" sz="3200" dirty="0" smtClean="0">
                <a:effectLst/>
              </a:rPr>
              <a:t>pohvalnicu</a:t>
            </a:r>
            <a:endParaRPr lang="hr-HR" sz="3200" dirty="0">
              <a:effectLst/>
            </a:endParaRPr>
          </a:p>
          <a:p>
            <a:endParaRPr lang="hr-HR" sz="3200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Zadatak 2.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696D-D7F1-4E9B-A570-8C72A17F66EA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0910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475656" y="685801"/>
            <a:ext cx="7056784" cy="4903439"/>
          </a:xfrm>
        </p:spPr>
        <p:txBody>
          <a:bodyPr>
            <a:noAutofit/>
          </a:bodyPr>
          <a:lstStyle/>
          <a:p>
            <a:pPr marL="18288" lvl="0" indent="0">
              <a:buNone/>
            </a:pPr>
            <a:r>
              <a:rPr lang="hr-HR" sz="1800" dirty="0"/>
              <a:t>	</a:t>
            </a:r>
            <a:r>
              <a:rPr lang="hr-HR" sz="1800" dirty="0" smtClean="0">
                <a:solidFill>
                  <a:srgbClr val="92D050"/>
                </a:solidFill>
              </a:rPr>
              <a:t>    </a:t>
            </a:r>
            <a:r>
              <a:rPr lang="hr-HR" sz="1800" dirty="0">
                <a:solidFill>
                  <a:srgbClr val="92D050"/>
                </a:solidFill>
              </a:rPr>
              <a:t>// Testiranje </a:t>
            </a:r>
            <a:r>
              <a:rPr lang="hr-HR" sz="1800" dirty="0" smtClean="0">
                <a:solidFill>
                  <a:srgbClr val="92D050"/>
                </a:solidFill>
              </a:rPr>
              <a:t>uvjeta</a:t>
            </a:r>
            <a:endParaRPr lang="hr-HR" sz="1800" dirty="0">
              <a:solidFill>
                <a:srgbClr val="92D050"/>
              </a:solidFill>
            </a:endParaRPr>
          </a:p>
          <a:p>
            <a:pPr marL="18288" lvl="0" indent="0">
              <a:buNone/>
            </a:pPr>
            <a:r>
              <a:rPr lang="hr-HR" sz="1800" dirty="0" smtClean="0"/>
              <a:t>    </a:t>
            </a:r>
            <a:r>
              <a:rPr lang="hr-HR" sz="1800" dirty="0"/>
              <a:t>if (uspjeh ==5 </a:t>
            </a:r>
            <a:r>
              <a:rPr lang="hr-HR" sz="1800" dirty="0" err="1" smtClean="0"/>
              <a:t>and</a:t>
            </a:r>
            <a:r>
              <a:rPr lang="hr-HR" sz="1800" dirty="0" smtClean="0"/>
              <a:t> </a:t>
            </a:r>
            <a:r>
              <a:rPr lang="hr-HR" sz="1800" dirty="0"/>
              <a:t>izostanci &lt; 5</a:t>
            </a:r>
            <a:r>
              <a:rPr lang="hr-HR" sz="1800" dirty="0" smtClean="0"/>
              <a:t>):</a:t>
            </a:r>
            <a:endParaRPr lang="hr-HR" sz="1800" dirty="0"/>
          </a:p>
          <a:p>
            <a:pPr marL="18288" lvl="0" indent="0">
              <a:buNone/>
            </a:pPr>
            <a:r>
              <a:rPr lang="pl-PL" sz="1800" dirty="0" smtClean="0"/>
              <a:t>            print(„</a:t>
            </a:r>
            <a:r>
              <a:rPr lang="pl-PL" sz="1800" dirty="0" smtClean="0"/>
              <a:t>Ispisi uceniku pohvalnicu </a:t>
            </a:r>
            <a:r>
              <a:rPr lang="pl-PL" sz="1800" dirty="0" smtClean="0"/>
              <a:t>")</a:t>
            </a:r>
            <a:endParaRPr lang="hr-HR" sz="1800" dirty="0"/>
          </a:p>
          <a:p>
            <a:pPr marL="18288" lvl="0" indent="0">
              <a:buNone/>
            </a:pPr>
            <a:r>
              <a:rPr lang="hr-HR" sz="1800" dirty="0" smtClean="0"/>
              <a:t>}</a:t>
            </a:r>
            <a:endParaRPr lang="hr-HR" sz="1800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55576" y="5589240"/>
            <a:ext cx="7543800" cy="914400"/>
          </a:xfrm>
        </p:spPr>
        <p:txBody>
          <a:bodyPr/>
          <a:lstStyle/>
          <a:p>
            <a:r>
              <a:rPr lang="hr-HR" dirty="0" smtClean="0"/>
              <a:t>Prijedlog rješenja 2.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09BB-378B-471E-B0EF-5F9A34E6480A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4134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475656" y="685801"/>
            <a:ext cx="7056784" cy="3657599"/>
          </a:xfrm>
        </p:spPr>
        <p:txBody>
          <a:bodyPr>
            <a:normAutofit fontScale="77500" lnSpcReduction="20000"/>
          </a:bodyPr>
          <a:lstStyle/>
          <a:p>
            <a:pPr marL="18288" lvl="0" indent="0">
              <a:buNone/>
            </a:pPr>
            <a:r>
              <a:rPr lang="hr-HR" dirty="0"/>
              <a:t>	</a:t>
            </a:r>
            <a:r>
              <a:rPr lang="hr-HR" sz="3200" dirty="0" smtClean="0">
                <a:effectLst/>
              </a:rPr>
              <a:t>Unesite </a:t>
            </a:r>
            <a:r>
              <a:rPr lang="hr-HR" sz="3200" dirty="0">
                <a:effectLst/>
              </a:rPr>
              <a:t>dvije  vrijednosti od 1 do 6 kao rezultat bacanja kockice Mirka, zatim </a:t>
            </a:r>
            <a:r>
              <a:rPr lang="hr-HR" sz="3200" dirty="0" smtClean="0">
                <a:effectLst/>
              </a:rPr>
              <a:t>Zdravka. </a:t>
            </a:r>
          </a:p>
          <a:p>
            <a:pPr marL="18288" lvl="0" indent="0">
              <a:buNone/>
            </a:pPr>
            <a:endParaRPr lang="hr-HR" sz="3200" dirty="0">
              <a:effectLst/>
            </a:endParaRPr>
          </a:p>
          <a:p>
            <a:pPr marL="18288" lvl="0" indent="0">
              <a:buNone/>
            </a:pPr>
            <a:r>
              <a:rPr lang="hr-HR" sz="3200" dirty="0" smtClean="0">
                <a:effectLst/>
              </a:rPr>
              <a:t>Igrač </a:t>
            </a:r>
            <a:r>
              <a:rPr lang="hr-HR" sz="3200" dirty="0">
                <a:effectLst/>
              </a:rPr>
              <a:t>može odabrati i onu bodovnu vrijednost koja je okrenuta prema stolu (za 1 to je 6, za2 to je 5, za 3 to je 4). Program ispisuje pobjednika.</a:t>
            </a:r>
          </a:p>
          <a:p>
            <a:pPr marL="18288" lvl="0" indent="0">
              <a:buNone/>
            </a:pPr>
            <a:endParaRPr lang="hr-HR" sz="3200" dirty="0">
              <a:effectLst/>
            </a:endParaRPr>
          </a:p>
          <a:p>
            <a:pPr marL="18288" lvl="0" indent="0">
              <a:buNone/>
            </a:pPr>
            <a:r>
              <a:rPr lang="hr-HR" sz="3200" dirty="0">
                <a:effectLst/>
              </a:rPr>
              <a:t> Ulaz :2  4   </a:t>
            </a:r>
          </a:p>
          <a:p>
            <a:pPr marL="18288" lvl="0" indent="0">
              <a:buNone/>
            </a:pPr>
            <a:r>
              <a:rPr lang="hr-HR" sz="3200" dirty="0">
                <a:effectLst/>
              </a:rPr>
              <a:t>   Izlaz: Mirko </a:t>
            </a:r>
            <a:endParaRPr lang="hr-HR" sz="3200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Zadatak 3.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BBD81-25D4-4FC7-B44F-C4AFEAD2152F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0358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475656" y="685801"/>
            <a:ext cx="7056784" cy="4327375"/>
          </a:xfrm>
        </p:spPr>
        <p:txBody>
          <a:bodyPr>
            <a:normAutofit/>
          </a:bodyPr>
          <a:lstStyle/>
          <a:p>
            <a:pPr marL="18288" lvl="0" indent="0">
              <a:buNone/>
            </a:pPr>
            <a:r>
              <a:rPr lang="hr-HR" dirty="0"/>
              <a:t>	</a:t>
            </a:r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marL="18288" lvl="0" indent="0">
              <a:buNone/>
            </a:pPr>
            <a:r>
              <a:rPr lang="en-US" dirty="0"/>
              <a:t>{</a:t>
            </a:r>
          </a:p>
          <a:p>
            <a:pPr marL="18288" lvl="0" indent="0">
              <a:buNone/>
            </a:pPr>
            <a:r>
              <a:rPr lang="en-US" dirty="0"/>
              <a:t>    </a:t>
            </a:r>
            <a:r>
              <a:rPr lang="en-US" dirty="0" smtClean="0"/>
              <a:t>m</a:t>
            </a:r>
            <a:r>
              <a:rPr lang="en-US" dirty="0"/>
              <a:t>, s;</a:t>
            </a:r>
          </a:p>
          <a:p>
            <a:pPr marL="18288" lvl="0" indent="0">
              <a:buNone/>
            </a:pPr>
            <a:r>
              <a:rPr lang="en-US" dirty="0"/>
              <a:t>    </a:t>
            </a:r>
          </a:p>
          <a:p>
            <a:pPr marL="18288" lvl="0" indent="0">
              <a:buNone/>
            </a:pPr>
            <a:r>
              <a:rPr lang="en-US" dirty="0"/>
              <a:t>    if (m&lt;7-m) </a:t>
            </a:r>
            <a:r>
              <a:rPr lang="en-US" dirty="0" smtClean="0"/>
              <a:t>m=7-m</a:t>
            </a:r>
            <a:endParaRPr lang="en-US" dirty="0"/>
          </a:p>
          <a:p>
            <a:pPr marL="18288" lvl="0" indent="0">
              <a:buNone/>
            </a:pPr>
            <a:r>
              <a:rPr lang="en-US" dirty="0"/>
              <a:t>    if (s&lt;7-s) </a:t>
            </a:r>
            <a:r>
              <a:rPr lang="en-US" dirty="0" smtClean="0"/>
              <a:t>s=7-s</a:t>
            </a:r>
            <a:endParaRPr lang="en-US" dirty="0"/>
          </a:p>
          <a:p>
            <a:pPr marL="18288" lvl="0" indent="0">
              <a:buNone/>
            </a:pPr>
            <a:endParaRPr lang="en-US" dirty="0"/>
          </a:p>
          <a:p>
            <a:pPr marL="18288" lvl="0" indent="0">
              <a:buNone/>
            </a:pPr>
            <a:r>
              <a:rPr lang="en-US" dirty="0"/>
              <a:t>    if(s&lt;m) </a:t>
            </a:r>
            <a:r>
              <a:rPr lang="en-US" dirty="0" smtClean="0"/>
              <a:t>print("</a:t>
            </a:r>
            <a:r>
              <a:rPr lang="en-US" dirty="0" err="1" smtClean="0"/>
              <a:t>Mirko</a:t>
            </a:r>
            <a:r>
              <a:rPr lang="en-US" dirty="0" smtClean="0"/>
              <a:t>")</a:t>
            </a:r>
            <a:endParaRPr lang="en-US" dirty="0"/>
          </a:p>
          <a:p>
            <a:pPr marL="18288" lvl="0" indent="0">
              <a:buNone/>
            </a:pPr>
            <a:r>
              <a:rPr lang="en-US" dirty="0"/>
              <a:t>    if(m&lt;s) </a:t>
            </a:r>
            <a:r>
              <a:rPr lang="en-US" dirty="0" smtClean="0"/>
              <a:t>print(„</a:t>
            </a:r>
            <a:r>
              <a:rPr lang="hr-HR" dirty="0" smtClean="0"/>
              <a:t>Zdravko</a:t>
            </a:r>
            <a:r>
              <a:rPr lang="en-US" dirty="0" smtClean="0"/>
              <a:t>")</a:t>
            </a:r>
            <a:endParaRPr lang="en-US" dirty="0"/>
          </a:p>
          <a:p>
            <a:pPr marL="18288" lvl="0" indent="0">
              <a:buNone/>
            </a:pPr>
            <a:r>
              <a:rPr lang="en-US" dirty="0"/>
              <a:t>    if(m==s) </a:t>
            </a:r>
            <a:r>
              <a:rPr lang="en-US" dirty="0" smtClean="0"/>
              <a:t>print("</a:t>
            </a:r>
            <a:r>
              <a:rPr lang="en-US" dirty="0" err="1" smtClean="0"/>
              <a:t>Nerijeseno</a:t>
            </a:r>
            <a:r>
              <a:rPr lang="en-US" dirty="0" smtClean="0"/>
              <a:t>")</a:t>
            </a:r>
            <a:endParaRPr lang="en-US" dirty="0"/>
          </a:p>
          <a:p>
            <a:pPr marL="18288" lvl="0" indent="0">
              <a:buNone/>
            </a:pPr>
            <a:r>
              <a:rPr lang="en-US" dirty="0" smtClean="0"/>
              <a:t>}</a:t>
            </a:r>
            <a:endParaRPr lang="hr-HR" sz="3200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611560" y="5373216"/>
            <a:ext cx="7543800" cy="914400"/>
          </a:xfrm>
        </p:spPr>
        <p:txBody>
          <a:bodyPr/>
          <a:lstStyle/>
          <a:p>
            <a:r>
              <a:rPr lang="hr-HR" sz="4000" dirty="0" smtClean="0"/>
              <a:t>Prijedlog rješenja zadatka 3.</a:t>
            </a:r>
            <a:endParaRPr lang="hr-HR" sz="400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FE8D-FA8C-43A2-A866-6A69F1DF0E32}" type="datetime11">
              <a:rPr lang="hr-HR" smtClean="0"/>
              <a:t>19:19:36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9040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no">
  <a:themeElements>
    <a:clrScheme name="Elementarn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klasičn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ementarno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4143</TotalTime>
  <Words>1126</Words>
  <Application>Microsoft Office PowerPoint</Application>
  <PresentationFormat>Prikaz na zaslonu (4:3)</PresentationFormat>
  <Paragraphs>210</Paragraphs>
  <Slides>25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26" baseType="lpstr">
      <vt:lpstr>Elementarno</vt:lpstr>
      <vt:lpstr>Jednostrano uvjetno grananje</vt:lpstr>
      <vt:lpstr>Ponavljane: Primjer slijeda</vt:lpstr>
      <vt:lpstr>Logički izraz</vt:lpstr>
      <vt:lpstr>Logički uvjet sadrži logički izraz</vt:lpstr>
      <vt:lpstr>Oblik jednostranog uvjetnog grananja</vt:lpstr>
      <vt:lpstr>o Ako je vrijednost uvjeta logička istina (true, 1), izvodi se blok naredbi koji se nalazi iza naredbe if.  o Ako je vrijednost uvjeta logička neistina (false, 0), blok naredbi iza naredbe if se preskače i izvođenje se nastavlja od prve naredbe iza bloka. </vt:lpstr>
      <vt:lpstr>Prezentiranje jednostranog uvjetnog grananja dijagramom toka</vt:lpstr>
      <vt:lpstr>Primjer 1: Unesite broj litara goriva u automobilu. Ako je broj manji od 3, ispiši:”Natoči gorivo”.  Ispiši:”Produži prema Solinu.”</vt:lpstr>
      <vt:lpstr>Dijagram toka</vt:lpstr>
      <vt:lpstr>Kod</vt:lpstr>
      <vt:lpstr>PowerPointova prezentacija</vt:lpstr>
      <vt:lpstr>Ugniježđeno jednostrano grananje</vt:lpstr>
      <vt:lpstr>Ugniježđeno jednostrano grananje</vt:lpstr>
      <vt:lpstr>Niz uvjeta jednake posljedice</vt:lpstr>
      <vt:lpstr>Niz uvjeta jednake posljedice</vt:lpstr>
      <vt:lpstr>Podsjetimo se svojstava negacije logičkih i relacijskih operatora:</vt:lpstr>
      <vt:lpstr>PowerPointova prezentacija</vt:lpstr>
      <vt:lpstr>PowerPointova prezentacija</vt:lpstr>
      <vt:lpstr>Uvjet može biti jednostavan relacijski izraz ili kombinacija izraza spojenih s logičkim operatorima.</vt:lpstr>
      <vt:lpstr>Zadatak 1.</vt:lpstr>
      <vt:lpstr>Prijedlog rješenja1.</vt:lpstr>
      <vt:lpstr>Zadatak 2.</vt:lpstr>
      <vt:lpstr>Prijedlog rješenja 2.</vt:lpstr>
      <vt:lpstr>Zadatak 3.</vt:lpstr>
      <vt:lpstr>Prijedlog rješenja zadatka 3.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Jednostrano uvjetno grananje</dc:title>
  <dc:creator>Kristijana</dc:creator>
  <cp:lastModifiedBy>Kristijana</cp:lastModifiedBy>
  <cp:revision>110</cp:revision>
  <dcterms:created xsi:type="dcterms:W3CDTF">2017-10-26T21:44:26Z</dcterms:created>
  <dcterms:modified xsi:type="dcterms:W3CDTF">2019-05-12T23:10:01Z</dcterms:modified>
</cp:coreProperties>
</file>